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Barlow Condensed SemiBold"/>
      <p:regular r:id="rId31"/>
      <p:bold r:id="rId32"/>
      <p:italic r:id="rId33"/>
      <p:boldItalic r:id="rId34"/>
    </p:embeddedFont>
    <p:embeddedFont>
      <p:font typeface="Kanit Medium"/>
      <p:regular r:id="rId35"/>
      <p:bold r:id="rId36"/>
      <p:italic r:id="rId37"/>
      <p:boldItalic r:id="rId38"/>
    </p:embeddedFont>
    <p:embeddedFont>
      <p:font typeface="EB Garamond SemiBold"/>
      <p:regular r:id="rId39"/>
      <p:bold r:id="rId40"/>
      <p:italic r:id="rId41"/>
      <p:boldItalic r:id="rId42"/>
    </p:embeddedFont>
    <p:embeddedFont>
      <p:font typeface="Average"/>
      <p:regular r:id="rId43"/>
    </p:embeddedFont>
    <p:embeddedFont>
      <p:font typeface="Oswald"/>
      <p:regular r:id="rId44"/>
      <p:bold r:id="rId45"/>
    </p:embeddedFont>
    <p:embeddedFont>
      <p:font typeface="Kanit Light"/>
      <p:regular r:id="rId46"/>
      <p:bold r:id="rId47"/>
      <p:italic r:id="rId48"/>
      <p:boldItalic r:id="rId49"/>
    </p:embeddedFont>
    <p:embeddedFont>
      <p:font typeface="Kanit"/>
      <p:regular r:id="rId50"/>
      <p:bold r:id="rId51"/>
      <p:italic r:id="rId52"/>
      <p:boldItalic r:id="rId53"/>
    </p:embeddedFont>
    <p:embeddedFont>
      <p:font typeface="Comfortaa"/>
      <p:regular r:id="rId54"/>
      <p:bold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6E679E1-FE5B-40A3-BDF9-DBF4127FC95F}">
  <a:tblStyle styleId="{B6E679E1-FE5B-40A3-BDF9-DBF4127FC9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BGaramondSemiBold-bold.fntdata"/><Relationship Id="rId42" Type="http://schemas.openxmlformats.org/officeDocument/2006/relationships/font" Target="fonts/EBGaramondSemiBold-boldItalic.fntdata"/><Relationship Id="rId41" Type="http://schemas.openxmlformats.org/officeDocument/2006/relationships/font" Target="fonts/EBGaramondSemiBold-italic.fntdata"/><Relationship Id="rId44" Type="http://schemas.openxmlformats.org/officeDocument/2006/relationships/font" Target="fonts/Oswald-regular.fntdata"/><Relationship Id="rId43" Type="http://schemas.openxmlformats.org/officeDocument/2006/relationships/font" Target="fonts/Average-regular.fntdata"/><Relationship Id="rId46" Type="http://schemas.openxmlformats.org/officeDocument/2006/relationships/font" Target="fonts/KanitLight-regular.fntdata"/><Relationship Id="rId45" Type="http://schemas.openxmlformats.org/officeDocument/2006/relationships/font" Target="fonts/Oswa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KanitLight-italic.fntdata"/><Relationship Id="rId47" Type="http://schemas.openxmlformats.org/officeDocument/2006/relationships/font" Target="fonts/KanitLight-bold.fntdata"/><Relationship Id="rId49" Type="http://schemas.openxmlformats.org/officeDocument/2006/relationships/font" Target="fonts/KanitLight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BarlowCondensedSemiBold-regular.fntdata"/><Relationship Id="rId30" Type="http://schemas.openxmlformats.org/officeDocument/2006/relationships/slide" Target="slides/slide24.xml"/><Relationship Id="rId33" Type="http://schemas.openxmlformats.org/officeDocument/2006/relationships/font" Target="fonts/BarlowCondensedSemiBold-italic.fntdata"/><Relationship Id="rId32" Type="http://schemas.openxmlformats.org/officeDocument/2006/relationships/font" Target="fonts/BarlowCondensedSemiBold-bold.fntdata"/><Relationship Id="rId35" Type="http://schemas.openxmlformats.org/officeDocument/2006/relationships/font" Target="fonts/KanitMedium-regular.fntdata"/><Relationship Id="rId34" Type="http://schemas.openxmlformats.org/officeDocument/2006/relationships/font" Target="fonts/BarlowCondensedSemiBold-boldItalic.fntdata"/><Relationship Id="rId37" Type="http://schemas.openxmlformats.org/officeDocument/2006/relationships/font" Target="fonts/KanitMedium-italic.fntdata"/><Relationship Id="rId36" Type="http://schemas.openxmlformats.org/officeDocument/2006/relationships/font" Target="fonts/KanitMedium-bold.fntdata"/><Relationship Id="rId39" Type="http://schemas.openxmlformats.org/officeDocument/2006/relationships/font" Target="fonts/EBGaramondSemiBold-regular.fntdata"/><Relationship Id="rId38" Type="http://schemas.openxmlformats.org/officeDocument/2006/relationships/font" Target="fonts/KanitMedium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Kanit-bold.fntdata"/><Relationship Id="rId50" Type="http://schemas.openxmlformats.org/officeDocument/2006/relationships/font" Target="fonts/Kanit-regular.fntdata"/><Relationship Id="rId53" Type="http://schemas.openxmlformats.org/officeDocument/2006/relationships/font" Target="fonts/Kanit-boldItalic.fntdata"/><Relationship Id="rId52" Type="http://schemas.openxmlformats.org/officeDocument/2006/relationships/font" Target="fonts/Kanit-italic.fntdata"/><Relationship Id="rId11" Type="http://schemas.openxmlformats.org/officeDocument/2006/relationships/slide" Target="slides/slide5.xml"/><Relationship Id="rId55" Type="http://schemas.openxmlformats.org/officeDocument/2006/relationships/font" Target="fonts/Comfortaa-bold.fntdata"/><Relationship Id="rId10" Type="http://schemas.openxmlformats.org/officeDocument/2006/relationships/slide" Target="slides/slide4.xml"/><Relationship Id="rId54" Type="http://schemas.openxmlformats.org/officeDocument/2006/relationships/font" Target="fonts/Comfortaa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22db24304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22db24304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44833f37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44833f37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44833f37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44833f37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4d96a9c50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4d96a9c50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44833f37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44833f37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44833f37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44833f37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44833f37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44833f37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22db24304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22db24304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2db2430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22db2430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a5afefbc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a5afefbc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4a5afefbc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4a5afefbc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22db24304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22db2430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a5afefbc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4a5afefbc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a5afefbc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a5afefbc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4a5afefbc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4a5afefbc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a5afefbc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4a5afefbc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a5afefbc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4a5afefbc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d96a9c50b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d96a9c50b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d96a9c50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d96a9c50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314ee90ba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314ee90ba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314ee90ba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314ee90ba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6b3047c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6b3047c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6b3047c4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6b3047c4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2db24304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2db24304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hyperlink" Target="https://wordpress.org/plugins/the-events-calendar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hyperlink" Target="https://wordpress.org/plugins/pagination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5.png"/><Relationship Id="rId7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hyperlink" Target="https://wordpress.org/plugins/elementor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3.png"/><Relationship Id="rId7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hyperlink" Target="https://wordpress.org/plugins/user-role-editor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hyperlink" Target="https://wordpress.org/plugins/wpdatatables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hyperlink" Target="https://wordpress.org/plugins/google-analytics-for-wordpress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hyperlink" Target="https://wordpress.org/plugins/tablepress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hyperlink" Target="https://preview.themeforest.net/item/disle-digital-agency-wordpress-theme/full_screen_preview/45219776?_ga=2.134788913.1591874436.1683085076-135244739.1678937171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977977" y="1214625"/>
            <a:ext cx="5364900" cy="173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000000"/>
                </a:solidFill>
              </a:rPr>
              <a:t>อุทยานวิทยาศาสตร์ภูมิภาค </a:t>
            </a:r>
            <a:endParaRPr sz="3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000000"/>
                </a:solidFill>
              </a:rPr>
              <a:t>(Regional Science Park - RSP)</a:t>
            </a:r>
            <a:endParaRPr sz="3700">
              <a:solidFill>
                <a:srgbClr val="000000"/>
              </a:solidFill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1019450" y="2776950"/>
            <a:ext cx="4901400" cy="5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612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P R E S E N T A T I O N</a:t>
            </a:r>
            <a:r>
              <a:rPr lang="en" sz="1612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  B Y   K I S R A C O R P  </a:t>
            </a:r>
            <a:endParaRPr sz="1612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671250" y="0"/>
            <a:ext cx="74700" cy="3342600"/>
          </a:xfrm>
          <a:prstGeom prst="rect">
            <a:avLst/>
          </a:prstGeom>
          <a:solidFill>
            <a:srgbClr val="FBB040"/>
          </a:solidFill>
          <a:ln cap="flat" cmpd="sng" w="9525">
            <a:solidFill>
              <a:srgbClr val="FBB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3"/>
          <p:cNvSpPr txBox="1"/>
          <p:nvPr>
            <p:ph idx="1" type="subTitle"/>
          </p:nvPr>
        </p:nvSpPr>
        <p:spPr>
          <a:xfrm>
            <a:off x="583650" y="3443350"/>
            <a:ext cx="249900" cy="15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812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K I S R A</a:t>
            </a:r>
            <a:endParaRPr sz="812">
              <a:solidFill>
                <a:srgbClr val="000000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812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2023</a:t>
            </a:r>
            <a:r>
              <a:rPr lang="en" sz="1212">
                <a:solidFill>
                  <a:srgbClr val="000000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endParaRPr sz="1212">
              <a:solidFill>
                <a:srgbClr val="000000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575" y="27095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1104575" y="1134250"/>
            <a:ext cx="20268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n" sz="1200">
                <a:solidFill>
                  <a:srgbClr val="666666"/>
                </a:solidFill>
                <a:latin typeface="Kanit Light"/>
                <a:ea typeface="Kanit Light"/>
                <a:cs typeface="Kanit Light"/>
                <a:sym typeface="Kanit Light"/>
              </a:rPr>
              <a:t>UP</a:t>
            </a:r>
            <a:r>
              <a:rPr lang="en" sz="1200">
                <a:solidFill>
                  <a:srgbClr val="666666"/>
                </a:solidFill>
                <a:latin typeface="Kanit Light"/>
                <a:ea typeface="Kanit Light"/>
                <a:cs typeface="Kanit Light"/>
                <a:sym typeface="Kanit Light"/>
              </a:rPr>
              <a:t>DATE ครั้งที่ 6 22-06-66</a:t>
            </a:r>
            <a:endParaRPr sz="1200">
              <a:latin typeface="Kanit Light"/>
              <a:ea typeface="Kanit Light"/>
              <a:cs typeface="Kanit Light"/>
              <a:sym typeface="Kani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29750" cy="5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88175"/>
            <a:ext cx="9144002" cy="434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29750" cy="5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63" y="622400"/>
            <a:ext cx="8333484" cy="445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28851" cy="5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416450" y="810950"/>
            <a:ext cx="4208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nit"/>
              <a:buAutoNum type="arabicPeriod"/>
            </a:pPr>
            <a:r>
              <a:rPr lang="en">
                <a:latin typeface="Kanit"/>
                <a:ea typeface="Kanit"/>
                <a:cs typeface="Kanit"/>
                <a:sym typeface="Kanit"/>
              </a:rPr>
              <a:t>ขอข้อมูลการทำแดชบอร์ดในรูปแบบ Excel.</a:t>
            </a:r>
            <a:endParaRPr>
              <a:latin typeface="Kanit"/>
              <a:ea typeface="Kanit"/>
              <a:cs typeface="Kanit"/>
              <a:sym typeface="Kani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nit"/>
              <a:buAutoNum type="arabicPeriod"/>
            </a:pPr>
            <a:r>
              <a:rPr lang="en">
                <a:latin typeface="Kanit"/>
                <a:ea typeface="Kanit"/>
                <a:cs typeface="Kanit"/>
                <a:sym typeface="Kanit"/>
              </a:rPr>
              <a:t>ขอชื่อโดเมนเนม</a:t>
            </a:r>
            <a:endParaRPr>
              <a:latin typeface="Kanit"/>
              <a:ea typeface="Kanit"/>
              <a:cs typeface="Kanit"/>
              <a:sym typeface="Kani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nit"/>
              <a:buAutoNum type="arabicPeriod"/>
            </a:pPr>
            <a:r>
              <a:rPr lang="en">
                <a:latin typeface="Kanit"/>
                <a:ea typeface="Kanit"/>
                <a:cs typeface="Kanit"/>
                <a:sym typeface="Kanit"/>
              </a:rPr>
              <a:t>สอบถามเรื่องหมวดหมู่ของ News กับ Event</a:t>
            </a:r>
            <a:endParaRPr>
              <a:latin typeface="Kanit"/>
              <a:ea typeface="Kanit"/>
              <a:cs typeface="Kanit"/>
              <a:sym typeface="Kani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nit"/>
              <a:buAutoNum type="arabicPeriod"/>
            </a:pPr>
            <a:r>
              <a:rPr lang="en">
                <a:latin typeface="Kanit"/>
                <a:ea typeface="Kanit"/>
                <a:cs typeface="Kanit"/>
                <a:sym typeface="Kanit"/>
              </a:rPr>
              <a:t>ข้อมูล Service</a:t>
            </a:r>
            <a:endParaRPr>
              <a:latin typeface="Kanit"/>
              <a:ea typeface="Kanit"/>
              <a:cs typeface="Kanit"/>
              <a:sym typeface="Kanit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nit"/>
              <a:buAutoNum type="arabicPeriod"/>
            </a:pPr>
            <a:r>
              <a:rPr lang="en">
                <a:latin typeface="Kanit"/>
                <a:ea typeface="Kanit"/>
                <a:cs typeface="Kanit"/>
                <a:sym typeface="Kanit"/>
              </a:rPr>
              <a:t>เว็บไซต์ใช้ภาษาอะไร </a:t>
            </a:r>
            <a:endParaRPr>
              <a:latin typeface="Kanit"/>
              <a:ea typeface="Kanit"/>
              <a:cs typeface="Kanit"/>
              <a:sym typeface="Kani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B04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/>
        </p:nvSpPr>
        <p:spPr>
          <a:xfrm>
            <a:off x="3905500" y="2303575"/>
            <a:ext cx="1832100" cy="1152300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 SemiBold"/>
                <a:ea typeface="EB Garamond SemiBold"/>
                <a:cs typeface="EB Garamond SemiBold"/>
                <a:sym typeface="EB Garamond SemiBold"/>
              </a:rPr>
              <a:t>THANK YOU</a:t>
            </a:r>
            <a:endParaRPr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49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/>
          <p:nvPr/>
        </p:nvSpPr>
        <p:spPr>
          <a:xfrm>
            <a:off x="129550" y="99050"/>
            <a:ext cx="350400" cy="312300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/>
        </p:nvSpPr>
        <p:spPr>
          <a:xfrm>
            <a:off x="373875" y="291875"/>
            <a:ext cx="477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917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/>
        </p:nvSpPr>
        <p:spPr>
          <a:xfrm>
            <a:off x="2405875" y="707875"/>
            <a:ext cx="15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346425" y="684775"/>
            <a:ext cx="2156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Barlow Condensed SemiBold"/>
              <a:buAutoNum type="arabicPeriod"/>
            </a:pP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The Events Calendar </a:t>
            </a:r>
            <a:endParaRPr sz="16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2568424" cy="5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50" y="1703250"/>
            <a:ext cx="3751300" cy="28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050" y="1704125"/>
            <a:ext cx="3751300" cy="280965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/>
        </p:nvSpPr>
        <p:spPr>
          <a:xfrm>
            <a:off x="815525" y="1055125"/>
            <a:ext cx="74547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สามารถสร้างปฏิทินได้ทั้งในรูปแบบ Mounthly หรือ Daily และมีการแสดงรายการ Event ต่าง ๆ ในวันนั้น ๆ บนหน้าปฏิทินโดยสามารถ เพิ่ม/จัดการ Event ผ่านหน้า admin ได้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788325" y="4521725"/>
            <a:ext cx="81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หน้าบ้าน</a:t>
            </a: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4804500" y="4614075"/>
            <a:ext cx="81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หลัง</a:t>
            </a:r>
            <a:r>
              <a:rPr lang="en"/>
              <a:t>บ้าน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917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/>
          <p:nvPr/>
        </p:nvSpPr>
        <p:spPr>
          <a:xfrm>
            <a:off x="2963550" y="707875"/>
            <a:ext cx="15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188" name="Google Shape;188;p31"/>
          <p:cNvSpPr txBox="1"/>
          <p:nvPr/>
        </p:nvSpPr>
        <p:spPr>
          <a:xfrm>
            <a:off x="346425" y="684775"/>
            <a:ext cx="272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2.	Pagination by BestWebSoft</a:t>
            </a: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endParaRPr sz="16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2568424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/>
        </p:nvSpPr>
        <p:spPr>
          <a:xfrm>
            <a:off x="778325" y="1092775"/>
            <a:ext cx="74067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สามารถ Customize ในส่วนของการแสดงหมายเลขหน้าได้ เช่น ต้องการให้แสดงบางส่วน 1 2 3…10 11 12 หรือจะให้แสดงเลขหน้าทั้งหมด เช่น 1 2 3 4 5 6… หากต้องการให้เพิ่มช่องให้กรอกตัวเลขจะต้องเสียเงินในการซื้อส่วนนี้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300" y="1984825"/>
            <a:ext cx="3880900" cy="21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6575" y="1984825"/>
            <a:ext cx="3880899" cy="2182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788325" y="4521725"/>
            <a:ext cx="81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หน้าบ้าน</a:t>
            </a:r>
            <a:endParaRPr/>
          </a:p>
        </p:txBody>
      </p:sp>
      <p:sp>
        <p:nvSpPr>
          <p:cNvPr id="194" name="Google Shape;194;p31"/>
          <p:cNvSpPr txBox="1"/>
          <p:nvPr/>
        </p:nvSpPr>
        <p:spPr>
          <a:xfrm>
            <a:off x="4804500" y="4614075"/>
            <a:ext cx="81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หลังบ้าน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144775" y="114300"/>
            <a:ext cx="335400" cy="251400"/>
          </a:xfrm>
          <a:prstGeom prst="rect">
            <a:avLst/>
          </a:prstGeom>
          <a:solidFill>
            <a:srgbClr val="FBB0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137150" y="556250"/>
            <a:ext cx="259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964400" y="365300"/>
            <a:ext cx="420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527925" cy="463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" name="Google Shape;74;p14"/>
          <p:cNvGraphicFramePr/>
          <p:nvPr/>
        </p:nvGraphicFramePr>
        <p:xfrm>
          <a:off x="732163" y="765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{B6E679E1-FE5B-40A3-BDF9-DBF4127FC95F}</a:tableStyleId>
              </a:tblPr>
              <a:tblGrid>
                <a:gridCol w="1395675"/>
                <a:gridCol w="3305525"/>
                <a:gridCol w="1040400"/>
                <a:gridCol w="980200"/>
                <a:gridCol w="925125"/>
              </a:tblGrid>
              <a:tr h="4373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ลำดับ</a:t>
                      </a:r>
                      <a:endParaRPr b="1"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Menu/รายละเอียด</a:t>
                      </a:r>
                      <a:endParaRPr b="1"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Timeline (โดยประมาณ)</a:t>
                      </a:r>
                      <a:endParaRPr b="1"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Status</a:t>
                      </a:r>
                      <a:endParaRPr b="1"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</a:tr>
              <a:tr h="38327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มิถุนายน</a:t>
                      </a:r>
                      <a:endParaRPr b="1"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กรกฎาคม</a:t>
                      </a:r>
                      <a:endParaRPr b="1"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 vMerge="1"/>
              </a:tr>
              <a:tr h="503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1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สร้างหน้า Home โดยมีองค์ประกอบทุกส่วน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22-06-66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>
                    <a:solidFill>
                      <a:srgbClr val="93C47D"/>
                    </a:solidFill>
                  </a:tcPr>
                </a:tc>
              </a:tr>
              <a:tr h="43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2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แก้ไข/ปรับปรุงตามข้อคอมเมนต์/สร้างหน้า Event, News และลิงค์หน้า Login/มีทติ้ง 4-5 โมง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03-07-66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  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  Complete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43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3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แก้ไข/ปรับปรุงตามข้อคอมเมนต์/สร้างหน้า Service, About Us. Contact, สร้าง Role และทดลองเล่น, ชื่อโดเมนจริง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17</a:t>
                      </a: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-07-66 ช่วงเช้า 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09.30น.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4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แก้ไข/ปรับปรุงตามข้อคอมเมนต์/เพิ่มเติมในส่วนของเนื้อหา รูปภาพ และ อื่น ๆ *** popup แจ้งเตือนวันสำคัญ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31</a:t>
                      </a: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-07-66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Kanit"/>
                          <a:ea typeface="Kanit"/>
                          <a:cs typeface="Kanit"/>
                          <a:sym typeface="Kanit"/>
                        </a:rPr>
                        <a:t>เช้า 9.30น.</a:t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5" name="Google Shape;75;p14"/>
          <p:cNvSpPr txBox="1"/>
          <p:nvPr/>
        </p:nvSpPr>
        <p:spPr>
          <a:xfrm>
            <a:off x="732175" y="4254800"/>
            <a:ext cx="711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Kanit Medium"/>
                <a:ea typeface="Kanit Medium"/>
                <a:cs typeface="Kanit Medium"/>
                <a:sym typeface="Kanit Medium"/>
              </a:rPr>
              <a:t>*** Timeline ที่กำหนดเป็นแค่ Timeline โดยประมาณซึ่งอาจมีการคลาดเคลื่อนได้</a:t>
            </a:r>
            <a:endParaRPr sz="1000">
              <a:solidFill>
                <a:srgbClr val="FF0000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7515400" y="1635775"/>
            <a:ext cx="863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Kanit"/>
                <a:ea typeface="Kanit"/>
                <a:cs typeface="Kanit"/>
                <a:sym typeface="Kanit"/>
              </a:rPr>
              <a:t>Complete</a:t>
            </a:r>
            <a:endParaRPr sz="1100">
              <a:latin typeface="Kanit"/>
              <a:ea typeface="Kanit"/>
              <a:cs typeface="Kanit"/>
              <a:sym typeface="Kani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917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 txBox="1"/>
          <p:nvPr/>
        </p:nvSpPr>
        <p:spPr>
          <a:xfrm>
            <a:off x="2914725" y="707875"/>
            <a:ext cx="15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346425" y="684775"/>
            <a:ext cx="256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3.	Elementor Website Builder </a:t>
            </a:r>
            <a:endParaRPr sz="16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2568424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780450" y="1115875"/>
            <a:ext cx="77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เป็นการจัดหน้าเว็บไซต์ผ่านหลังบ้านอย่างง่ายเพียงแค่ลากและวางมีธีมและเทมเพลตให้เลือกหลากหลายสะดวกต่อการนำเสนอข้อมูล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425" y="1784875"/>
            <a:ext cx="3953800" cy="22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1675" y="1784875"/>
            <a:ext cx="3953800" cy="22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516425" y="4191500"/>
            <a:ext cx="81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หลังบ้าน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917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2156925" y="707875"/>
            <a:ext cx="15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346425" y="684775"/>
            <a:ext cx="181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4.	</a:t>
            </a: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User Role Editor</a:t>
            </a: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endParaRPr sz="16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2568424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831950" y="1092775"/>
            <a:ext cx="636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สามารถกำหนดบทบาทให้กับผู้ใช้ง่ายได้ละเอียดและครอบคลุมมากขึ้น 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400" y="2146300"/>
            <a:ext cx="3768075" cy="19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0224" y="1633049"/>
            <a:ext cx="3995327" cy="2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/>
          <p:nvPr/>
        </p:nvSpPr>
        <p:spPr>
          <a:xfrm>
            <a:off x="559400" y="4310550"/>
            <a:ext cx="81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หลังบ้าน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917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 txBox="1"/>
          <p:nvPr/>
        </p:nvSpPr>
        <p:spPr>
          <a:xfrm>
            <a:off x="2042400" y="707875"/>
            <a:ext cx="15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25" name="Google Shape;225;p34"/>
          <p:cNvSpPr txBox="1"/>
          <p:nvPr/>
        </p:nvSpPr>
        <p:spPr>
          <a:xfrm>
            <a:off x="346425" y="684775"/>
            <a:ext cx="166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5.	wpDataTables</a:t>
            </a: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</a:t>
            </a:r>
            <a:endParaRPr sz="16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2568424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821600" y="1131325"/>
            <a:ext cx="75549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สร้างรีพอร์ทและแผนภูมิต่าง ๆ รวมไปถึงตัวแดชบอร์ดจากฝั่งหลังบ้านสามารถอัปโหลดไฟล์ในรูปแบบ Excel, CSV , JSON, Nested JSON, XML และอื่น ๆ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6925" y="1747350"/>
            <a:ext cx="2690977" cy="29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5850" y="1747350"/>
            <a:ext cx="3188050" cy="27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917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 txBox="1"/>
          <p:nvPr/>
        </p:nvSpPr>
        <p:spPr>
          <a:xfrm>
            <a:off x="2239910" y="707875"/>
            <a:ext cx="15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346425" y="684775"/>
            <a:ext cx="195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5.1	</a:t>
            </a: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MonsterInsights</a:t>
            </a:r>
            <a:endParaRPr sz="16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2568424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>
            <a:off x="821600" y="1131325"/>
            <a:ext cx="75549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สามารถเชื่อมต่อ Google Analytics เข้ากับตัวเว็บไซต์หรือเว็บอื่น ๆ ที่เป็นผู้ดูแลสามารถนำข้อมูลมาแสดงแสดงเป็น dashboard และสามารถกำหนดสิทธ์ในการเข้าถึงได้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713" y="1890175"/>
            <a:ext cx="4605125" cy="23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3600" y="1934300"/>
            <a:ext cx="2870488" cy="24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118850" y="45917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1803425" y="707875"/>
            <a:ext cx="114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247" name="Google Shape;247;p36"/>
          <p:cNvSpPr txBox="1"/>
          <p:nvPr/>
        </p:nvSpPr>
        <p:spPr>
          <a:xfrm>
            <a:off x="346425" y="684775"/>
            <a:ext cx="1497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  6.	</a:t>
            </a:r>
            <a:r>
              <a:rPr lang="en" sz="1600"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TablePress</a:t>
            </a:r>
            <a:endParaRPr sz="1600"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  <p:pic>
        <p:nvPicPr>
          <p:cNvPr id="248" name="Google Shape;24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8"/>
            <a:ext cx="2568424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6"/>
          <p:cNvSpPr txBox="1"/>
          <p:nvPr/>
        </p:nvSpPr>
        <p:spPr>
          <a:xfrm>
            <a:off x="821600" y="1131325"/>
            <a:ext cx="2866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สำหรับข้อมูลที่ต้องการแสดงในรูปแบบตาราง</a:t>
            </a:r>
            <a:endParaRPr sz="1100"/>
          </a:p>
        </p:txBody>
      </p:sp>
      <p:pic>
        <p:nvPicPr>
          <p:cNvPr id="250" name="Google Shape;25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625" y="1639100"/>
            <a:ext cx="4210050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5950" y="502875"/>
            <a:ext cx="2114550" cy="42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609600" y="4907275"/>
            <a:ext cx="4800600" cy="12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579125" y="4833625"/>
            <a:ext cx="5547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 u="sng">
                <a:solidFill>
                  <a:srgbClr val="F15A29"/>
                </a:solidFill>
                <a:latin typeface="Average"/>
                <a:ea typeface="Average"/>
                <a:cs typeface="Average"/>
                <a:sym typeface="Averag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https://preview.themeforest.net/item/disle-digital-agency-wordpress-theme/full_screen_preview/45219776?_ga=2.134788913.1591874436.1683085076-135244739.1678937171</a:t>
            </a:r>
            <a:endParaRPr b="1" sz="600">
              <a:solidFill>
                <a:srgbClr val="F15A2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265175" y="4560525"/>
            <a:ext cx="810275" cy="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085100" y="4526750"/>
            <a:ext cx="810275" cy="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118850" y="4515500"/>
            <a:ext cx="810275" cy="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29750" cy="5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29725"/>
            <a:ext cx="9143998" cy="445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